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&#12304;326004095510453&#8224;screenshot&#12305;" TargetMode="External"/><Relationship Id="rId3" Type="http://schemas.openxmlformats.org/officeDocument/2006/relationships/hyperlink" Target="&#12304;800471845654318&#8224;screenshot&#12305;" TargetMode="External"/><Relationship Id="rId4" Type="http://schemas.openxmlformats.org/officeDocument/2006/relationships/hyperlink" Target="&#12304;7403750315844&#8224;screenshot&#12305;" TargetMode="External"/><Relationship Id="rId5" Type="http://schemas.openxmlformats.org/officeDocument/2006/relationships/hyperlink" Target="&#12304;508365284592076&#8224;screenshot&#12305;" TargetMode="External"/><Relationship Id="rId1" Type="http://schemas.openxmlformats.org/officeDocument/2006/relationships/image" Target="../media/image-1-1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&#12304;7403750315844&#8224;screenshot&#12305;" TargetMode="External"/><Relationship Id="rId4" Type="http://schemas.openxmlformats.org/officeDocument/2006/relationships/hyperlink" Target="&#12304;800471845654318&#8224;screenshot&#12305;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&#12304;326004095510453&#8224;screenshot&#12305;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&#12304;7403750315844&#8224;screenshot&#12305;" TargetMode="External"/><Relationship Id="rId4" Type="http://schemas.openxmlformats.org/officeDocument/2006/relationships/hyperlink" Target="&#12304;800471845654318&#8224;screenshot&#12305;" TargetMode="External"/><Relationship Id="rId5" Type="http://schemas.openxmlformats.org/officeDocument/2006/relationships/hyperlink" Target="&#12304;326004095510453&#8224;screenshot&#12305;" TargetMode="External"/><Relationship Id="rId1" Type="http://schemas.openxmlformats.org/officeDocument/2006/relationships/image" Target="../media/image-12-1.png"/><Relationship Id="rId2" Type="http://schemas.openxmlformats.org/officeDocument/2006/relationships/image" Target="../media/image-12-2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&#12304;800471845654318&#8224;screenshot&#12305;" TargetMode="External"/><Relationship Id="rId5" Type="http://schemas.openxmlformats.org/officeDocument/2006/relationships/hyperlink" Target="&#12304;7403750315844&#8224;screenshot&#12305;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&#12304;800471845654318&#8224;screenshot&#12305;" TargetMode="External"/><Relationship Id="rId3" Type="http://schemas.openxmlformats.org/officeDocument/2006/relationships/hyperlink" Target="&#12304;508365284592076&#8224;screenshot&#12305;" TargetMode="External"/><Relationship Id="rId1" Type="http://schemas.openxmlformats.org/officeDocument/2006/relationships/image" Target="../media/image-3-1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&#12304;7403750315844&#8224;screenshot&#12305;" TargetMode="External"/><Relationship Id="rId5" Type="http://schemas.openxmlformats.org/officeDocument/2006/relationships/hyperlink" Target="&#12304;508365284592076&#8224;screenshot&#12305;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&#12304;7403750315844&#8224;screenshot&#12305;" TargetMode="External"/><Relationship Id="rId5" Type="http://schemas.openxmlformats.org/officeDocument/2006/relationships/hyperlink" Target="&#12304;800471845654318&#8224;screenshot&#12305;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&#12304;7403750315844&#8224;screenshot&#12305;" TargetMode="External"/><Relationship Id="rId5" Type="http://schemas.openxmlformats.org/officeDocument/2006/relationships/hyperlink" Target="&#12304;800471845654318&#8224;screenshot&#12305;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&#12304;7403750315844&#8224;screenshot&#12305;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&#12304;800471845654318&#8224;screenshot&#12305;" TargetMode="External"/><Relationship Id="rId4" Type="http://schemas.openxmlformats.org/officeDocument/2006/relationships/hyperlink" Target="&#12304;508365284592076&#8224;screenshot&#12305;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&#12304;800471845654318&#8224;screenshot&#12305;" TargetMode="External"/><Relationship Id="rId4" Type="http://schemas.openxmlformats.org/officeDocument/2006/relationships/hyperlink" Target="&#12304;508365284592076&#8224;screenshot&#12305;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home/oai/share/e44f8ac5-3ae3-4ffc-a189-72af99c52e3c.png">    </p:cNvPr>
          <p:cNvPicPr>
            <a:picLocks noChangeAspect="1"/>
          </p:cNvPicPr>
          <p:nvPr/>
        </p:nvPicPr>
        <p:blipFill>
          <a:blip r:embed="rId1"/>
          <a:srcRect l="12500" r="12500" t="0" b="0"/>
          <a:stretch/>
        </p:blipFill>
        <p:spPr>
          <a:xfrm>
            <a:off x="4572000" y="548640"/>
            <a:ext cx="4114800" cy="3657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1554480"/>
            <a:ext cx="41148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3600" b="1" dirty="0">
                <a:solidFill>
                  <a:srgbClr val="030A18"/>
                </a:solidFill>
              </a:rPr>
              <a:t>Data Mining</a:t>
            </a:r>
            <a:pPr algn="l" indent="0" marL="0">
              <a:buNone/>
            </a:pPr>
            <a:endParaRPr lang="en-US" sz="3600" dirty="0"/>
          </a:p>
          <a:p>
            <a:pPr algn="l" indent="0" marL="0">
              <a:buNone/>
            </a:pPr>
            <a:r>
              <a:rPr lang="en-US" sz="1200" dirty="0">
                <a:solidFill>
                  <a:srgbClr val="030A18"/>
                </a:solidFill>
              </a:rPr>
              <a:t>CRISP‑DM &amp; Modern Analytics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457200" y="3474720"/>
            <a:ext cx="411480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030A18"/>
                </a:solidFill>
              </a:rPr>
              <a:t>Instructor: Warren Macevoy
</a:t>
            </a:r>
            <a:pPr indent="0" marL="0">
              <a:buNone/>
            </a:pPr>
            <a:r>
              <a:rPr lang="en-US" sz="1200" dirty="0">
                <a:solidFill>
                  <a:srgbClr val="030A18"/>
                </a:solidFill>
              </a:rPr>
              <a:t>Term: Fall 2025
</a:t>
            </a:r>
            <a:pPr indent="0" marL="0">
              <a:buNone/>
            </a:pPr>
            <a:r>
              <a:rPr lang="en-US" sz="1200" dirty="0">
                <a:solidFill>
                  <a:srgbClr val="030A18"/>
                </a:solidFill>
              </a:rPr>
              <a:t>Colorado Mesa University</a:t>
            </a:r>
            <a:endParaRPr lang="en-US" sz="1200" dirty="0"/>
          </a:p>
        </p:txBody>
      </p:sp>
      <p:sp>
        <p:nvSpPr>
          <p:cNvPr id="5" name="Text 2"/>
          <p:cNvSpPr txBox="1"/>
          <p:nvPr/>
        </p:nvSpPr>
        <p:spPr>
          <a:xfrm>
            <a:off x="457200" y="477774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97B1DF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pPr indent="0" marL="0">
              <a:buNone/>
            </a:pPr>
            <a:r>
              <a:rPr lang="en-US" sz="600" u="sng" dirty="0">
                <a:solidFill>
                  <a:srgbClr val="97B1DF"/>
                </a:solidFill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pPr indent="0" marL="0">
              <a:buNone/>
            </a:pPr>
            <a:r>
              <a:rPr lang="en-US" sz="600" u="sng" dirty="0">
                <a:solidFill>
                  <a:srgbClr val="97B1DF"/>
                </a:solidFill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pPr indent="0" marL="0">
              <a:buNone/>
            </a:pPr>
            <a:r>
              <a:rPr lang="en-US" sz="600" u="sng" dirty="0">
                <a:solidFill>
                  <a:srgbClr val="97B1DF"/>
                </a:solidFill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endParaRPr lang="en-US" sz="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Anomalies, Time Series &amp; Text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371600"/>
            <a:ext cx="5486400" cy="3200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Anomaly detection: robust stats, LOF, Isolation Forest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Time series: decomposition, ARIMA &amp; boosted trees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Text mining: TF‑IDF, n‑grams, embeddings &amp; topic models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400800" y="1554480"/>
            <a:ext cx="822960" cy="8229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57200" y="477774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97B1DF"/>
                </a:solidFill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pPr indent="0" marL="0">
              <a:buNone/>
            </a:pPr>
            <a:r>
              <a:rPr lang="en-US" sz="600" u="sng" dirty="0">
                <a:solidFill>
                  <a:srgbClr val="97B1DF"/>
                </a:solidFill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endParaRPr lang="en-US" sz="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Recommenders, Fairness &amp; Privacy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371600"/>
            <a:ext cx="5943600" cy="3200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Collaborative filtering: memory‑ &amp; model‑based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Matrix factorization &amp; implicit feedback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Evaluation: MAP, NDCG &amp; cold start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Fairness metrics &amp; mitigation; privacy (k‑anonymity &amp; DP)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675120" y="1554480"/>
            <a:ext cx="731520" cy="7315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57200" y="477774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97B1DF"/>
                </a:solidFill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en-US" sz="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Scaling, MLOps &amp; Final Project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371600"/>
            <a:ext cx="5943600" cy="3200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From notebooks to pipelines: versioning &amp; CI/CD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Distributed processing: Spark &amp; Dask overview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Monitoring drift &amp; retraining triggers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Team project: reproducibility, ethics &amp; communication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675120" y="1554480"/>
            <a:ext cx="731520" cy="7315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57200" y="477774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97B1DF"/>
                </a:solidFill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pPr indent="0" marL="0">
              <a:buNone/>
            </a:pPr>
            <a:r>
              <a:rPr lang="en-US" sz="600" u="sng" dirty="0">
                <a:solidFill>
                  <a:srgbClr val="97B1DF"/>
                </a:solidFill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pPr indent="0" marL="0">
              <a:buNone/>
            </a:pPr>
            <a:r>
              <a:rPr lang="en-US" sz="600" u="sng" dirty="0">
                <a:solidFill>
                  <a:srgbClr val="97B1DF"/>
                </a:solidFill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endParaRPr lang="en-US" sz="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Orientation &amp; Data Mindset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371600"/>
            <a:ext cx="4754880" cy="3200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Understand the CRISP‑DM cycle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Identify real‑world problems in analytics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Tools: Python, pandas, git &amp; MLflow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Prerequisites: CS0–CS2, statistics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943600" y="1463040"/>
            <a:ext cx="914400" cy="914400"/>
          </a:xfrm>
          <a:prstGeom prst="rect">
            <a:avLst/>
          </a:prstGeom>
        </p:spPr>
      </p:pic>
      <p:pic>
        <p:nvPicPr>
          <p:cNvPr id="5" name="Image 1" descr="/home/oai/share/90b5dc34-2ce2-464d-8963-0cc0de513a89.png">    </p:cNvPr>
          <p:cNvPicPr>
            <a:picLocks noChangeAspect="1"/>
          </p:cNvPicPr>
          <p:nvPr/>
        </p:nvPicPr>
        <p:blipFill>
          <a:blip r:embed="rId3"/>
          <a:srcRect l="7333" r="7333" t="0" b="0"/>
          <a:stretch/>
        </p:blipFill>
        <p:spPr>
          <a:xfrm>
            <a:off x="5760720" y="2560320"/>
            <a:ext cx="2926080" cy="2286000"/>
          </a:xfrm>
          <a:prstGeom prst="rect">
            <a:avLst/>
          </a:prstGeom>
        </p:spPr>
      </p:pic>
      <p:sp>
        <p:nvSpPr>
          <p:cNvPr id="6" name="Text 2"/>
          <p:cNvSpPr txBox="1"/>
          <p:nvPr/>
        </p:nvSpPr>
        <p:spPr>
          <a:xfrm>
            <a:off x="457200" y="477774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97B1DF"/>
                </a:solidFill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pPr indent="0" marL="0">
              <a:buNone/>
            </a:pPr>
            <a:r>
              <a:rPr lang="en-US" sz="600" u="sng" dirty="0">
                <a:solidFill>
                  <a:srgbClr val="97B1DF"/>
                </a:solidFill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endParaRPr lang="en-US" sz="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Wrangling &amp; Exploratory Analysis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371600"/>
            <a:ext cx="4754880" cy="3200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Tidy data structures &amp; schemas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Cleaning: missingness, outliers, type conversions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Join, merge &amp; reshape dataframes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EDA: histograms, scatter matrices, correlation heatmaps</a:t>
            </a:r>
            <a:endParaRPr lang="en-US" sz="1200" dirty="0"/>
          </a:p>
        </p:txBody>
      </p:sp>
      <p:pic>
        <p:nvPicPr>
          <p:cNvPr id="4" name="Image 0" descr="/home/oai/share/112d1317-94de-4801-bda1-205cfa500c15.png">    </p:cNvPr>
          <p:cNvPicPr>
            <a:picLocks noChangeAspect="1"/>
          </p:cNvPicPr>
          <p:nvPr/>
        </p:nvPicPr>
        <p:blipFill>
          <a:blip r:embed="rId1"/>
          <a:srcRect l="11111" r="11111" t="0" b="0"/>
          <a:stretch/>
        </p:blipFill>
        <p:spPr>
          <a:xfrm>
            <a:off x="5486400" y="1554480"/>
            <a:ext cx="3200400" cy="2743200"/>
          </a:xfrm>
          <a:prstGeom prst="rect">
            <a:avLst/>
          </a:prstGeom>
        </p:spPr>
      </p:pic>
      <p:sp>
        <p:nvSpPr>
          <p:cNvPr id="5" name="Text 2"/>
          <p:cNvSpPr txBox="1"/>
          <p:nvPr/>
        </p:nvSpPr>
        <p:spPr>
          <a:xfrm>
            <a:off x="457200" y="477774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97B1DF"/>
                </a:solidFill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pPr indent="0" marL="0">
              <a:buNone/>
            </a:pPr>
            <a:r>
              <a:rPr lang="en-US" sz="600" u="sng" dirty="0">
                <a:solidFill>
                  <a:srgbClr val="97B1DF"/>
                </a:solidFill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endParaRPr lang="en-US" sz="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Measurement &amp; Reproducibility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371600"/>
            <a:ext cx="4754880" cy="3200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Train/validation/test splits &amp; cross‑validation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Metrics: MSE, MAE, accuracy, ROC‑AUC, PR‑AUC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Avoid leakage and proper sampling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Reproducible pipelines with git &amp; MLflow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943600" y="1463040"/>
            <a:ext cx="822960" cy="822960"/>
          </a:xfrm>
          <a:prstGeom prst="rect">
            <a:avLst/>
          </a:prstGeom>
        </p:spPr>
      </p:pic>
      <p:pic>
        <p:nvPicPr>
          <p:cNvPr id="5" name="Image 1" descr="/home/oai/share/2a482a67-ca39-4694-9005-105bc5b057b7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880" y="2468880"/>
            <a:ext cx="1706880" cy="2560320"/>
          </a:xfrm>
          <a:prstGeom prst="rect">
            <a:avLst/>
          </a:prstGeom>
        </p:spPr>
      </p:pic>
      <p:sp>
        <p:nvSpPr>
          <p:cNvPr id="6" name="Text 2"/>
          <p:cNvSpPr txBox="1"/>
          <p:nvPr/>
        </p:nvSpPr>
        <p:spPr>
          <a:xfrm>
            <a:off x="457200" y="4777740"/>
            <a:ext cx="822960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97B1DF"/>
                </a:solidFill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pPr indent="0" marL="0">
              <a:buNone/>
            </a:pPr>
            <a:r>
              <a:rPr lang="en-US" sz="600" u="sng" dirty="0">
                <a:solidFill>
                  <a:srgbClr val="97B1DF"/>
                </a:solidFill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endParaRPr lang="en-US" sz="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Supervised Learning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371600"/>
            <a:ext cx="4754880" cy="3200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Regression: linear models, regularization (Ridge/Lasso)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Classification: logistic regression, kNN, Naïve Bayes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Model evaluation: confusion matrix, ROC/PR curves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Handling class imbalance &amp; calibration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943600" y="1463040"/>
            <a:ext cx="822960" cy="822960"/>
          </a:xfrm>
          <a:prstGeom prst="rect">
            <a:avLst/>
          </a:prstGeom>
        </p:spPr>
      </p:pic>
      <p:pic>
        <p:nvPicPr>
          <p:cNvPr id="5" name="Image 1" descr="/home/oai/share/a90322e3-0b46-4014-bd2e-6712663b7353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840" y="2712720"/>
            <a:ext cx="3108960" cy="207264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57200" y="477774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97B1DF"/>
                </a:solidFill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pPr indent="0" marL="0">
              <a:buNone/>
            </a:pPr>
            <a:r>
              <a:rPr lang="en-US" sz="600" u="sng" dirty="0">
                <a:solidFill>
                  <a:srgbClr val="97B1DF"/>
                </a:solidFill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endParaRPr lang="en-US" sz="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Trees, Ensembles &amp; Interpretation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371600"/>
            <a:ext cx="4754880" cy="3200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Decision trees: splits, depth &amp; pruning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Ensembles: bagging, random forests, boosting (XGBoost)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Interpretability: feature importance, SHAP &amp; PDP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Bias‑variance trade‑off &amp; tuning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943600" y="1463040"/>
            <a:ext cx="822960" cy="822960"/>
          </a:xfrm>
          <a:prstGeom prst="rect">
            <a:avLst/>
          </a:prstGeom>
        </p:spPr>
      </p:pic>
      <p:pic>
        <p:nvPicPr>
          <p:cNvPr id="5" name="Image 1" descr="/home/oai/share/d90cee62-3ec9-453c-9d58-c94c82dfb30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880" y="2468880"/>
            <a:ext cx="1706880" cy="25603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57200" y="477774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97B1DF"/>
                </a:solidFill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pPr indent="0" marL="0">
              <a:buNone/>
            </a:pPr>
            <a:r>
              <a:rPr lang="en-US" sz="600" u="sng" dirty="0">
                <a:solidFill>
                  <a:srgbClr val="97B1DF"/>
                </a:solidFill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endParaRPr lang="en-US" sz="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Margins &amp; Neural Networks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371600"/>
            <a:ext cx="5486400" cy="3200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Support Vector Machines: linear &amp; RBF kernels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Margins &amp; slack variables; when SVMs shine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Perceptron → Multi‑layer Perceptrons; overfitting &amp; early stopping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400800" y="1554480"/>
            <a:ext cx="822960" cy="8229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57200" y="477774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97B1DF"/>
                </a:solidFill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endParaRPr lang="en-US" sz="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Clustering &amp; Unsupervised Learning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371600"/>
            <a:ext cx="5486400" cy="3200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Distance measures &amp; scaling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k‑means, hierarchical clustering &amp; DBSCAN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Choosing k; silhouette &amp; Davies‑Bouldin indices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Clustering pitfalls &amp; interpretation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400800" y="1554480"/>
            <a:ext cx="822960" cy="8229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57200" y="477774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97B1DF"/>
                </a:solidFill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pPr indent="0" marL="0">
              <a:buNone/>
            </a:pPr>
            <a:r>
              <a:rPr lang="en-US" sz="600" u="sng" dirty="0">
                <a:solidFill>
                  <a:srgbClr val="97B1DF"/>
                </a:solidFill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endParaRPr lang="en-US" sz="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Dimensionality Reduction &amp; Patterns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371600"/>
            <a:ext cx="5486400" cy="3200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PCA &amp; SVD for linear subspaces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t‑SNE &amp; UMAP for nonlinear visualization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Association rules: Apriori/Eclat; support &amp; lift</a:t>
            </a:r>
            <a:endParaRPr lang="en-US" sz="1200" dirty="0"/>
          </a:p>
          <a:p>
            <a:pPr marL="190500" indent="-190500">
              <a:buSzPct val="10000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Sequential pattern mining; evaluation &amp; pruning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400800" y="1554480"/>
            <a:ext cx="822960" cy="8229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57200" y="477774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600" u="sng" dirty="0">
                <a:solidFill>
                  <a:srgbClr val="97B1DF"/>
                </a:solidFill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pPr indent="0" marL="0">
              <a:buNone/>
            </a:pPr>
            <a:r>
              <a:rPr lang="en-US" sz="600" u="sng" dirty="0">
                <a:solidFill>
                  <a:srgbClr val="97B1DF"/>
                </a:solidFill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endParaRPr lang="en-US" sz="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2025-08-17T15:26:31Z</dcterms:created>
  <dcterms:modified xsi:type="dcterms:W3CDTF">2025-08-17T15:26:31Z</dcterms:modified>
</cp:coreProperties>
</file>